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3"/>
  </p:notesMasterIdLst>
  <p:handoutMasterIdLst>
    <p:handoutMasterId r:id="rId24"/>
  </p:handoutMasterIdLst>
  <p:sldIdLst>
    <p:sldId id="261" r:id="rId3"/>
    <p:sldId id="303" r:id="rId4"/>
    <p:sldId id="311" r:id="rId5"/>
    <p:sldId id="283" r:id="rId6"/>
    <p:sldId id="321" r:id="rId7"/>
    <p:sldId id="257" r:id="rId8"/>
    <p:sldId id="285" r:id="rId9"/>
    <p:sldId id="312" r:id="rId10"/>
    <p:sldId id="305" r:id="rId11"/>
    <p:sldId id="318" r:id="rId12"/>
    <p:sldId id="319" r:id="rId13"/>
    <p:sldId id="306" r:id="rId14"/>
    <p:sldId id="307" r:id="rId15"/>
    <p:sldId id="315" r:id="rId16"/>
    <p:sldId id="309" r:id="rId17"/>
    <p:sldId id="316" r:id="rId18"/>
    <p:sldId id="317" r:id="rId19"/>
    <p:sldId id="322" r:id="rId20"/>
    <p:sldId id="320" r:id="rId21"/>
    <p:sldId id="29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0A0D02-0894-4CF4-BCC7-3BA0F86BA7C9}">
          <p14:sldIdLst>
            <p14:sldId id="261"/>
            <p14:sldId id="303"/>
          </p14:sldIdLst>
        </p14:section>
        <p14:section name="1. Motivation" id="{185900AF-2EB7-4B4C-BCF2-54AFAE3A71B0}">
          <p14:sldIdLst>
            <p14:sldId id="311"/>
            <p14:sldId id="283"/>
            <p14:sldId id="321"/>
          </p14:sldIdLst>
        </p14:section>
        <p14:section name="2. Problem Formulation and Image Curvature" id="{D77468FF-B7FA-4A3B-85A5-A1995804DE90}">
          <p14:sldIdLst>
            <p14:sldId id="257"/>
            <p14:sldId id="285"/>
            <p14:sldId id="312"/>
            <p14:sldId id="305"/>
          </p14:sldIdLst>
        </p14:section>
        <p14:section name="2. A. Computing Curvature" id="{6A7710B3-CAA2-45EE-A490-BA38B76B9E84}">
          <p14:sldIdLst>
            <p14:sldId id="318"/>
            <p14:sldId id="319"/>
          </p14:sldIdLst>
        </p14:section>
        <p14:section name="2. B. Denoising Curvature" id="{692B1C62-CFA6-D749-9DDE-17FD8DABF252}">
          <p14:sldIdLst>
            <p14:sldId id="306"/>
          </p14:sldIdLst>
        </p14:section>
        <p14:section name="2. C. Image Reconstruction" id="{88A9F386-0793-2F4A-A34A-D0ABD47D22A5}">
          <p14:sldIdLst>
            <p14:sldId id="307"/>
          </p14:sldIdLst>
        </p14:section>
        <p14:section name="3. Framework for Bounding Natural Image Denoising" id="{CEBFB186-250F-445E-8312-674B3BD0733C}">
          <p14:sldIdLst>
            <p14:sldId id="315"/>
            <p14:sldId id="309"/>
            <p14:sldId id="316"/>
          </p14:sldIdLst>
        </p14:section>
        <p14:section name="4. Current Work: Adapting the Framework To Curvature" id="{D774B3E5-5EC4-4348-B19C-B0309F2D4E52}">
          <p14:sldIdLst>
            <p14:sldId id="317"/>
            <p14:sldId id="322"/>
            <p14:sldId id="320"/>
          </p14:sldIdLst>
        </p14:section>
        <p14:section name="5. Current Work" id="{89438E6B-B686-4B7B-9CBE-3AB17D4070D0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94" clrIdx="1"/>
  <p:cmAuthor id="3" name="Microsoft Office User" initials="Office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5B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33" autoAdjust="0"/>
    <p:restoredTop sz="69479"/>
  </p:normalViewPr>
  <p:slideViewPr>
    <p:cSldViewPr snapToGrid="0">
      <p:cViewPr>
        <p:scale>
          <a:sx n="178" d="100"/>
          <a:sy n="178" d="100"/>
        </p:scale>
        <p:origin x="-5032" y="-36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6-02-15T20:34:37.676" idx="1">
    <p:pos x="10" y="10"/>
    <p:text>It is important to point out that what we propose here is not a PDE-based denoising method, but rather a general denoising framework. Specifically, instead of directly denoising I with some algorithm F to obtain a clean approximation u = F(I), one can do the following:
Step 1: Given a noisy image, I, denoise κ(I) to obtain κd = F(κ(I)).
Step 2: Construct a new image uˆ whose curvature matches that of κd.
The resulting image uˆ from Step 2 will be a clean version of I, and one that we claim will generally have a higher SNR than u. To illustrate the broad applicability of this approach, in Section 3 we demonstrate that the regularizer F can come from vastly different schools for denoising, including variational methods as well as patch-based approaches.</p:text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3/25/16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3/25/16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45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definition of curvature is the one you typically see in a calc3 class</a:t>
            </a:r>
          </a:p>
          <a:p>
            <a:r>
              <a:rPr lang="en-US" baseline="0" dirty="0" smtClean="0"/>
              <a:t>The fractional term is the unit normal vectors to the level lines of the image (the level lines are just pixels with the same intensity value)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you take the gradient of this (which is really the divergence of the vector field of unit </a:t>
            </a:r>
            <a:r>
              <a:rPr lang="en-US" baseline="0" dirty="0" err="1" smtClean="0"/>
              <a:t>normals</a:t>
            </a:r>
            <a:r>
              <a:rPr lang="en-US" baseline="0" dirty="0" smtClean="0"/>
              <a:t> of the level lines) you get the change in the unit normal vectors or curvature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90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summarize, we want to try to determine if there is a possibility for curvature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to do better than patch based natural image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To</a:t>
                </a:r>
                <a:r>
                  <a:rPr lang="en-US" baseline="0" dirty="0" smtClean="0"/>
                  <a:t> talk about this, we need to formulate a framework for curvature </a:t>
                </a:r>
                <a:r>
                  <a:rPr lang="en-US" baseline="0" dirty="0" err="1" smtClean="0"/>
                  <a:t>denoising</a:t>
                </a:r>
                <a:endParaRPr lang="en-US" baseline="0" dirty="0" smtClean="0"/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The basic idea is to consider a noisy image y</a:t>
                </a:r>
              </a:p>
              <a:p>
                <a:pPr lvl="1"/>
                <a:r>
                  <a:rPr lang="en-US" baseline="0" dirty="0" smtClean="0"/>
                  <a:t>	</a:t>
                </a:r>
                <a:r>
                  <a:rPr lang="en-US" dirty="0" smtClean="0"/>
                  <a:t>Denoise</a:t>
                </a:r>
                <a:r>
                  <a:rPr lang="en-US" dirty="0"/>
                  <a:t> the curvature of the level </a:t>
                </a:r>
                <a:r>
                  <a:rPr lang="en-US" dirty="0" smtClean="0"/>
                  <a:t>lines,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 smtClean="0"/>
                  <a:t>,</a:t>
                </a:r>
                <a:r>
                  <a:rPr lang="en-US" i="1" dirty="0"/>
                  <a:t> </a:t>
                </a:r>
                <a:r>
                  <a:rPr lang="en-US" dirty="0"/>
                  <a:t>to obtain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𝑑𝑒𝑛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	Generate </a:t>
                </a:r>
                <a:r>
                  <a:rPr lang="en-US" dirty="0"/>
                  <a:t>a new image whose level line curvature matches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𝑑𝑒𝑛</m:t>
                        </m:r>
                      </m:sub>
                    </m:sSub>
                  </m:oMath>
                </a14:m>
                <a:r>
                  <a:rPr lang="en-US" dirty="0"/>
                  <a:t> and level line contrast matches the noisy image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summarize, we want to try to determine if there is a possibility for curvature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to do better than patch based natural image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To</a:t>
                </a:r>
                <a:r>
                  <a:rPr lang="en-US" baseline="0" dirty="0" smtClean="0"/>
                  <a:t> talk about this, we need to formulate a framework for curvature </a:t>
                </a:r>
                <a:r>
                  <a:rPr lang="en-US" baseline="0" dirty="0" err="1" smtClean="0"/>
                  <a:t>denoising</a:t>
                </a:r>
                <a:endParaRPr lang="en-US" baseline="0" dirty="0" smtClean="0"/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The basic idea is to consider a noisy image y</a:t>
                </a:r>
              </a:p>
              <a:p>
                <a:pPr lvl="1"/>
                <a:r>
                  <a:rPr lang="en-US" baseline="0" dirty="0" smtClean="0"/>
                  <a:t>	</a:t>
                </a:r>
                <a:r>
                  <a:rPr lang="en-US" dirty="0" smtClean="0"/>
                  <a:t>Denoise</a:t>
                </a:r>
                <a:r>
                  <a:rPr lang="en-US" dirty="0"/>
                  <a:t> the curvature of the level </a:t>
                </a:r>
                <a:r>
                  <a:rPr lang="en-US" dirty="0" smtClean="0"/>
                  <a:t>lines, </a:t>
                </a:r>
                <a:r>
                  <a:rPr lang="en-US" i="0">
                    <a:latin typeface="Cambria Math" charset="0"/>
                    <a:ea typeface="Cambria Math" panose="02040503050406030204" pitchFamily="18" charset="0"/>
                  </a:rPr>
                  <a:t>𝑘</a:t>
                </a:r>
                <a:r>
                  <a:rPr lang="en-US" b="0" i="0" smtClean="0">
                    <a:latin typeface="Cambria Math" charset="0"/>
                    <a:ea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r>
                  <a:rPr lang="en-US" b="0" i="0" smtClean="0">
                    <a:latin typeface="Cambria Math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 smtClean="0"/>
                  <a:t>,</a:t>
                </a:r>
                <a:r>
                  <a:rPr lang="en-US" i="1" dirty="0"/>
                  <a:t> </a:t>
                </a:r>
                <a:r>
                  <a:rPr lang="en-US" dirty="0"/>
                  <a:t>to obtain  </a:t>
                </a:r>
                <a:r>
                  <a:rPr lang="en-US" i="0">
                    <a:latin typeface="Cambria Math" charset="0"/>
                  </a:rPr>
                  <a:t>𝐾_𝑑𝑒𝑛</a:t>
                </a:r>
                <a:endParaRPr lang="en-US" dirty="0"/>
              </a:p>
              <a:p>
                <a:pPr lvl="1"/>
                <a:r>
                  <a:rPr lang="en-US" dirty="0" smtClean="0"/>
                  <a:t>	Generate </a:t>
                </a:r>
                <a:r>
                  <a:rPr lang="en-US" dirty="0"/>
                  <a:t>a new image whose level line curvature matches </a:t>
                </a:r>
                <a:r>
                  <a:rPr lang="en-US" i="0">
                    <a:latin typeface="Cambria Math" charset="0"/>
                  </a:rPr>
                  <a:t>𝐾_𝑑𝑒𝑛</a:t>
                </a:r>
                <a:r>
                  <a:rPr lang="en-US" dirty="0"/>
                  <a:t> and level line contrast matches the noisy image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20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don</a:t>
            </a:r>
            <a:r>
              <a:rPr lang="uk-UA" dirty="0" smtClean="0"/>
              <a:t>’</a:t>
            </a:r>
            <a:r>
              <a:rPr lang="en-US" dirty="0" smtClean="0"/>
              <a:t>t have time to talk about the details of </a:t>
            </a:r>
            <a:r>
              <a:rPr lang="en-US" dirty="0" err="1" smtClean="0"/>
              <a:t>denoising</a:t>
            </a:r>
            <a:r>
              <a:rPr lang="en-US" dirty="0" smtClean="0"/>
              <a:t> image curvature but there a few a few important facts that</a:t>
            </a:r>
            <a:r>
              <a:rPr lang="en-US" baseline="0" dirty="0" smtClean="0"/>
              <a:t> we need to know about so that we can attempt to answer our proposed question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(read slide)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 method for </a:t>
            </a:r>
            <a:r>
              <a:rPr lang="en-US" dirty="0" err="1" smtClean="0"/>
              <a:t>denoising</a:t>
            </a:r>
            <a:r>
              <a:rPr lang="en-US" dirty="0" smtClean="0"/>
              <a:t> image curvature that works well because of the </a:t>
            </a:r>
            <a:r>
              <a:rPr lang="en-US" dirty="0" err="1" smtClean="0"/>
              <a:t>laplace</a:t>
            </a:r>
            <a:r>
              <a:rPr lang="en-US" dirty="0" smtClean="0"/>
              <a:t> distribution of the noise</a:t>
            </a:r>
            <a:r>
              <a:rPr lang="en-US" baseline="0" dirty="0" smtClean="0"/>
              <a:t> is the median filter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median filter just replaces each pixel with the median of its neighbors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1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that we’ve </a:t>
            </a:r>
            <a:r>
              <a:rPr lang="en-US" dirty="0" err="1" smtClean="0"/>
              <a:t>denoised</a:t>
            </a:r>
            <a:r>
              <a:rPr lang="en-US" baseline="0" dirty="0" smtClean="0"/>
              <a:t> the curvature image, how do we get back the original image?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(read slide – emphasize the basic idea with the two bullet points)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3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MSE measures the average of the</a:t>
            </a:r>
            <a:r>
              <a:rPr lang="en-US" baseline="0" dirty="0" smtClean="0"/>
              <a:t> squares of the errors between the clean image and the reconstructed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17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400" dirty="0" smtClean="0">
                <a:ea typeface="Cambria Math" charset="0"/>
                <a:cs typeface="Cambria Math" charset="0"/>
              </a:rPr>
              <a:t>With</a:t>
            </a:r>
            <a:r>
              <a:rPr lang="en-US" sz="1400" baseline="0" dirty="0" smtClean="0">
                <a:ea typeface="Cambria Math" charset="0"/>
                <a:cs typeface="Cambria Math" charset="0"/>
              </a:rPr>
              <a:t> all of the previous information we are ready to talk about </a:t>
            </a:r>
            <a:r>
              <a:rPr lang="en-US" sz="1400" baseline="0" dirty="0" err="1" smtClean="0">
                <a:ea typeface="Cambria Math" charset="0"/>
                <a:cs typeface="Cambria Math" charset="0"/>
              </a:rPr>
              <a:t>levin</a:t>
            </a:r>
            <a:r>
              <a:rPr lang="en-US" sz="1400" baseline="0" dirty="0" smtClean="0">
                <a:ea typeface="Cambria Math" charset="0"/>
                <a:cs typeface="Cambria Math" charset="0"/>
              </a:rPr>
              <a:t> and </a:t>
            </a:r>
            <a:r>
              <a:rPr lang="en-US" sz="1400" baseline="0" dirty="0" err="1" smtClean="0">
                <a:ea typeface="Cambria Math" charset="0"/>
                <a:cs typeface="Cambria Math" charset="0"/>
              </a:rPr>
              <a:t>nadlers</a:t>
            </a:r>
            <a:r>
              <a:rPr lang="en-US" sz="1400" baseline="0" dirty="0" smtClean="0">
                <a:ea typeface="Cambria Math" charset="0"/>
                <a:cs typeface="Cambria Math" charset="0"/>
              </a:rPr>
              <a:t> framework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400" baseline="0" dirty="0" smtClean="0">
                <a:ea typeface="Cambria Math" charset="0"/>
                <a:cs typeface="Cambria Math" charset="0"/>
              </a:rPr>
              <a:t>Their framework </a:t>
            </a:r>
            <a:r>
              <a:rPr lang="en-US" sz="1400" dirty="0" smtClean="0"/>
              <a:t>Determines bounds on an estimation of the MMSE for </a:t>
            </a:r>
            <a:r>
              <a:rPr lang="en-US" sz="1400" dirty="0" err="1" smtClean="0"/>
              <a:t>denoising</a:t>
            </a:r>
            <a:r>
              <a:rPr lang="en-US" sz="1400" dirty="0" smtClean="0"/>
              <a:t> an image with patch based methods </a:t>
            </a:r>
            <a:r>
              <a:rPr lang="en-US" sz="1400" b="1" dirty="0" smtClean="0"/>
              <a:t>without assuming any prior distribution </a:t>
            </a:r>
            <a:r>
              <a:rPr lang="en-US" sz="1400" dirty="0" smtClean="0"/>
              <a:t>of the images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400" dirty="0" smtClean="0"/>
              <a:t>Their goal</a:t>
            </a:r>
            <a:r>
              <a:rPr lang="en-US" sz="1400" baseline="0" dirty="0" smtClean="0"/>
              <a:t> was to estimate upper and lower bounds for the minimum mean square error or MMSE (which is a lower bound on the MSE)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400" baseline="0" dirty="0" smtClean="0"/>
              <a:t>Here the conditional mean is the Bayesian MMSE error estimate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400" baseline="0" dirty="0" smtClean="0"/>
              <a:t>And the conditional variance is the MMSE at any fixed y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400" baseline="0" dirty="0" smtClean="0"/>
              <a:t>If you find the expected value of the conditional variance you have the </a:t>
            </a:r>
            <a:r>
              <a:rPr lang="en-US" sz="1400" baseline="0" dirty="0" err="1" smtClean="0"/>
              <a:t>overal</a:t>
            </a:r>
            <a:r>
              <a:rPr lang="en-US" sz="1400" baseline="0" dirty="0" smtClean="0"/>
              <a:t> MMSE</a:t>
            </a:r>
            <a:endParaRPr lang="en-US" sz="1400" dirty="0" smtClean="0">
              <a:ea typeface="Cambria Math" charset="0"/>
              <a:cs typeface="Cambria Math" charset="0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ea typeface="Cambria Math" charset="0"/>
                <a:cs typeface="Cambria Math" charset="0"/>
              </a:rPr>
              <a:t>The theoretical MMSE here is the lowest possible </a:t>
            </a:r>
            <a:r>
              <a:rPr lang="en-US" sz="1400" dirty="0" err="1" smtClean="0">
                <a:ea typeface="Cambria Math" charset="0"/>
                <a:cs typeface="Cambria Math" charset="0"/>
              </a:rPr>
              <a:t>denoising</a:t>
            </a:r>
            <a:r>
              <a:rPr lang="en-US" sz="1400" dirty="0" smtClean="0">
                <a:ea typeface="Cambria Math" charset="0"/>
                <a:cs typeface="Cambria Math" charset="0"/>
              </a:rPr>
              <a:t> error by any </a:t>
            </a:r>
            <a:r>
              <a:rPr lang="en-US" sz="1400" dirty="0" err="1" smtClean="0">
                <a:ea typeface="Cambria Math" charset="0"/>
                <a:cs typeface="Cambria Math" charset="0"/>
              </a:rPr>
              <a:t>denoising</a:t>
            </a:r>
            <a:r>
              <a:rPr lang="en-US" sz="1400" dirty="0" smtClean="0">
                <a:ea typeface="Cambria Math" charset="0"/>
                <a:cs typeface="Cambria Math" charset="0"/>
              </a:rPr>
              <a:t> algorithm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58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Now</a:t>
                </a:r>
                <a:r>
                  <a:rPr lang="en-US" baseline="0" dirty="0" smtClean="0"/>
                  <a:t> that we have the theory, we can talk about approximated it with upper and lower bounds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Given 2 sets of images: 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We can bound the MMSE using these two formulas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With the conditional mean and variance defined here 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Note that they are assuming that the noise is distributed like a Gaussian as we discussed before 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Note that </a:t>
                </a:r>
                <a:r>
                  <a:rPr lang="en-US" baseline="0" dirty="0" err="1" smtClean="0"/>
                  <a:t>levin</a:t>
                </a:r>
                <a:r>
                  <a:rPr lang="en-US" baseline="0" dirty="0" smtClean="0"/>
                  <a:t> and </a:t>
                </a:r>
                <a:r>
                  <a:rPr lang="en-US" baseline="0" dirty="0" err="1" smtClean="0"/>
                  <a:t>nadler</a:t>
                </a:r>
                <a:r>
                  <a:rPr lang="en-US" baseline="0" dirty="0" smtClean="0"/>
                  <a:t> were able to show that the MMSE </a:t>
                </a:r>
                <a:r>
                  <a:rPr lang="en-US" baseline="0" dirty="0" err="1" smtClean="0"/>
                  <a:t>uppper</a:t>
                </a:r>
                <a:r>
                  <a:rPr lang="en-US" baseline="0" dirty="0" smtClean="0"/>
                  <a:t> and MMSE lower will provide upper and lower bounds on the true exact MMSE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Notation: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〖</a:t>
                </a:r>
                <a:r>
                  <a:rPr lang="en-US" b="0" i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𝑥〗_(𝑗,𝑐)</a:t>
                </a:r>
                <a:r>
                  <a:rPr lang="en-US" i="1" dirty="0"/>
                  <a:t> </a:t>
                </a:r>
                <a:r>
                  <a:rPr lang="en-US" dirty="0"/>
                  <a:t>is the center pixel of the </a:t>
                </a:r>
                <a:r>
                  <a:rPr lang="en-US" i="1" dirty="0" err="1"/>
                  <a:t>j</a:t>
                </a:r>
                <a:r>
                  <a:rPr lang="en-US" dirty="0" err="1"/>
                  <a:t>th</a:t>
                </a:r>
                <a:r>
                  <a:rPr lang="en-US" dirty="0"/>
                  <a:t> </a:t>
                </a:r>
                <a:r>
                  <a:rPr lang="en-US" dirty="0" smtClean="0"/>
                  <a:t>clean image </a:t>
                </a:r>
                <a:r>
                  <a:rPr lang="en-US" dirty="0"/>
                  <a:t>patch,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𝑦 ̌_(𝑗,𝑐)</a:t>
                </a:r>
                <a:r>
                  <a:rPr lang="en-US" i="1" dirty="0"/>
                  <a:t> </a:t>
                </a:r>
                <a:r>
                  <a:rPr lang="en-US" dirty="0"/>
                  <a:t>is the center pixel of the </a:t>
                </a:r>
                <a:r>
                  <a:rPr lang="en-US" i="1" dirty="0" err="1"/>
                  <a:t>j</a:t>
                </a:r>
                <a:r>
                  <a:rPr lang="en-US" dirty="0" err="1"/>
                  <a:t>th</a:t>
                </a:r>
                <a:r>
                  <a:rPr lang="en-US" dirty="0"/>
                  <a:t> estimated clean image patch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54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after all</a:t>
            </a:r>
            <a:r>
              <a:rPr lang="en-US" baseline="0" dirty="0" smtClean="0"/>
              <a:t> of that, we can talk about the current work which is attempting to answer that question we proposed way earlier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we have an adaptation of </a:t>
            </a:r>
            <a:r>
              <a:rPr lang="en-US" baseline="0" dirty="0" err="1" smtClean="0"/>
              <a:t>levin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nadlers</a:t>
            </a:r>
            <a:r>
              <a:rPr lang="en-US" baseline="0" dirty="0" smtClean="0"/>
              <a:t> framework that considers curvature image patches with an assumption of </a:t>
            </a:r>
            <a:r>
              <a:rPr lang="en-US" baseline="0" dirty="0" err="1" smtClean="0"/>
              <a:t>laplace</a:t>
            </a:r>
            <a:r>
              <a:rPr lang="en-US" baseline="0" dirty="0" smtClean="0"/>
              <a:t> noise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goal is to use this framework to determine if the best achievable </a:t>
            </a:r>
            <a:r>
              <a:rPr lang="en-US" baseline="0" dirty="0" err="1" smtClean="0"/>
              <a:t>mmse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curvature is better than that of patch based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algorithms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2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set up of actually using this framework to answer the research question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28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</a:t>
            </a:r>
            <a:r>
              <a:rPr lang="en-US" baseline="0" dirty="0" smtClean="0"/>
              <a:t> a few things that I have been thinking about while I have started to implement this framework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Read and explain the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4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Big idea</a:t>
            </a:r>
            <a:r>
              <a:rPr lang="en-US" baseline="0" dirty="0" smtClean="0"/>
              <a:t> throughout the presentation is that there are multiple classes of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algorithms</a:t>
            </a:r>
          </a:p>
          <a:p>
            <a:r>
              <a:rPr lang="en-US" baseline="0" dirty="0" smtClean="0"/>
              <a:t>One class of algorithms that is popular today is approaching optimality in the sense of how well they can </a:t>
            </a:r>
            <a:r>
              <a:rPr lang="en-US" baseline="0" dirty="0" err="1" smtClean="0"/>
              <a:t>denoise</a:t>
            </a:r>
            <a:r>
              <a:rPr lang="en-US" baseline="0" dirty="0" smtClean="0"/>
              <a:t> an image</a:t>
            </a:r>
          </a:p>
          <a:p>
            <a:r>
              <a:rPr lang="en-US" baseline="0" dirty="0" smtClean="0"/>
              <a:t>This work will introduce another class of algorithms and propose a framework for determining if this class of algorithms could produce “better”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results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7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 everyone for</a:t>
            </a:r>
            <a:r>
              <a:rPr lang="en-US" baseline="0" dirty="0" smtClean="0"/>
              <a:t> being attentive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And thank</a:t>
            </a:r>
            <a:r>
              <a:rPr lang="en-US" baseline="0" dirty="0" smtClean="0"/>
              <a:t> you to my research advisor Dr. </a:t>
            </a:r>
            <a:r>
              <a:rPr lang="en-US" baseline="0" dirty="0" err="1" smtClean="0"/>
              <a:t>stacey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levine</a:t>
            </a:r>
            <a:r>
              <a:rPr lang="en-US" baseline="0" dirty="0" smtClean="0"/>
              <a:t> and thank you to Dr. john kern for helpful discussions</a:t>
            </a:r>
          </a:p>
          <a:p>
            <a:endParaRPr lang="en-US" dirty="0" smtClean="0"/>
          </a:p>
          <a:p>
            <a:r>
              <a:rPr lang="en-US" baseline="0" dirty="0" smtClean="0"/>
              <a:t>feel free to ask any questions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98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the left you see </a:t>
            </a:r>
            <a:r>
              <a:rPr lang="en-US" baseline="0" dirty="0" err="1" smtClean="0"/>
              <a:t>Lenna</a:t>
            </a:r>
            <a:r>
              <a:rPr lang="en-US" baseline="0" dirty="0" smtClean="0"/>
              <a:t>, a common photo in the image processing community shown with added Gaussian noise</a:t>
            </a:r>
          </a:p>
          <a:p>
            <a:r>
              <a:rPr lang="en-US" dirty="0" smtClean="0"/>
              <a:t>On</a:t>
            </a:r>
            <a:r>
              <a:rPr lang="en-US" baseline="0" dirty="0" smtClean="0"/>
              <a:t> the right you see </a:t>
            </a:r>
            <a:r>
              <a:rPr lang="en-US" baseline="0" dirty="0" err="1" smtClean="0"/>
              <a:t>Lenna</a:t>
            </a:r>
            <a:r>
              <a:rPr lang="en-US" baseline="0" dirty="0" smtClean="0"/>
              <a:t>, after we computed the curvature of her level 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47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well can we currently </a:t>
            </a:r>
            <a:r>
              <a:rPr lang="en-US" baseline="0" dirty="0" err="1" smtClean="0"/>
              <a:t>denoise</a:t>
            </a:r>
            <a:r>
              <a:rPr lang="en-US" baseline="0" dirty="0" smtClean="0"/>
              <a:t> images?</a:t>
            </a:r>
          </a:p>
          <a:p>
            <a:endParaRPr lang="en-US" dirty="0" smtClean="0"/>
          </a:p>
          <a:p>
            <a:r>
              <a:rPr lang="en-US" dirty="0" smtClean="0"/>
              <a:t>BM3D</a:t>
            </a:r>
            <a:r>
              <a:rPr lang="en-US" baseline="0" dirty="0" smtClean="0"/>
              <a:t> is one algorithm in the class of algorithms that approach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by considering patches – its good. </a:t>
            </a:r>
          </a:p>
          <a:p>
            <a:endParaRPr lang="en-US" baseline="0" dirty="0" smtClean="0"/>
          </a:p>
          <a:p>
            <a:r>
              <a:rPr lang="en-US" dirty="0" smtClean="0"/>
              <a:t>It turns out that BM3D</a:t>
            </a:r>
            <a:r>
              <a:rPr lang="en-US" baseline="0" dirty="0" smtClean="0"/>
              <a:t> is about as close to as good as patch based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algorithms can get (in terms of mean square error)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4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 blew up one section of the images</a:t>
            </a:r>
            <a:r>
              <a:rPr lang="en-US" baseline="0" dirty="0" smtClean="0"/>
              <a:t> from the previous slide. 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Here you can notice that the image on the right is much smoother than the image on the left:</a:t>
            </a:r>
          </a:p>
          <a:p>
            <a:endParaRPr lang="en-US" baseline="0" dirty="0" smtClean="0"/>
          </a:p>
          <a:p>
            <a:r>
              <a:rPr lang="en-US" baseline="0" dirty="0" smtClean="0"/>
              <a:t>	Clouds, edges, house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0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Typically we like to think of an image</a:t>
            </a:r>
            <a:r>
              <a:rPr lang="en-US" baseline="0" dirty="0" smtClean="0"/>
              <a:t> as a function of two variables where at some location there is an intensity value and we represent this as a matrix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we will see later, sometimes it is helpful to think about an image as a surface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Normally we have some image that was corrupted by noise but don’t know exactly</a:t>
                </a:r>
                <a:r>
                  <a:rPr lang="en-US" baseline="0" dirty="0" smtClean="0"/>
                  <a:t> what the noise is. </a:t>
                </a:r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However, we usually assume the noise is Gaussian and model a noisy image as y = x + n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Notation: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〖</a:t>
                </a:r>
                <a:r>
                  <a:rPr lang="en-US" b="0" i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𝑥〗_(𝑗,𝑐)</a:t>
                </a:r>
                <a:r>
                  <a:rPr lang="en-US" i="1" dirty="0"/>
                  <a:t> </a:t>
                </a:r>
                <a:r>
                  <a:rPr lang="en-US" dirty="0"/>
                  <a:t>is the center pixel of the </a:t>
                </a:r>
                <a:r>
                  <a:rPr lang="en-US" i="1" dirty="0" err="1"/>
                  <a:t>j</a:t>
                </a:r>
                <a:r>
                  <a:rPr lang="en-US" dirty="0" err="1"/>
                  <a:t>th</a:t>
                </a:r>
                <a:r>
                  <a:rPr lang="en-US" dirty="0"/>
                  <a:t> </a:t>
                </a:r>
                <a:r>
                  <a:rPr lang="en-US" dirty="0" smtClean="0"/>
                  <a:t>clean image </a:t>
                </a:r>
                <a:r>
                  <a:rPr lang="en-US" dirty="0"/>
                  <a:t>patch,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𝑦 ̌_(𝑗,𝑐)</a:t>
                </a:r>
                <a:r>
                  <a:rPr lang="en-US" i="1" dirty="0"/>
                  <a:t> </a:t>
                </a:r>
                <a:r>
                  <a:rPr lang="en-US" dirty="0"/>
                  <a:t>is the center pixel of the </a:t>
                </a:r>
                <a:r>
                  <a:rPr lang="en-US" i="1" dirty="0" err="1"/>
                  <a:t>j</a:t>
                </a:r>
                <a:r>
                  <a:rPr lang="en-US" dirty="0" err="1"/>
                  <a:t>th</a:t>
                </a:r>
                <a:r>
                  <a:rPr lang="en-US" dirty="0"/>
                  <a:t> estimated clean image patch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09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</a:t>
            </a:r>
            <a:r>
              <a:rPr lang="en-US" baseline="0" dirty="0" smtClean="0"/>
              <a:t> to consider how well we can </a:t>
            </a:r>
            <a:r>
              <a:rPr lang="en-US" baseline="0" dirty="0" err="1" smtClean="0"/>
              <a:t>denoise</a:t>
            </a:r>
            <a:r>
              <a:rPr lang="en-US" baseline="0" dirty="0" smtClean="0"/>
              <a:t> an image with patched based methods.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paper from 2010</a:t>
            </a:r>
            <a:r>
              <a:rPr lang="en-US" baseline="0" dirty="0" smtClean="0"/>
              <a:t> was one of the first to consider bounds on image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and titled their paper “is Denoising dead”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Then, Levin and </a:t>
            </a:r>
            <a:r>
              <a:rPr lang="en-US" baseline="0" dirty="0" err="1" smtClean="0"/>
              <a:t>nadler</a:t>
            </a:r>
            <a:r>
              <a:rPr lang="en-US" baseline="0" dirty="0" smtClean="0"/>
              <a:t> in 2011 found that patched based methods are nearing optimality in terms of the MSE (BM3D is one of the algorithms they compared with)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want to know if we can do better. How do we do that? Well, we can consider other features of an image instead of just working with the image itself:</a:t>
            </a:r>
          </a:p>
          <a:p>
            <a:endParaRPr lang="en-US" dirty="0" smtClean="0"/>
          </a:p>
          <a:p>
            <a:r>
              <a:rPr lang="en-US" dirty="0" smtClean="0"/>
              <a:t>People process</a:t>
            </a:r>
            <a:r>
              <a:rPr lang="en-US" baseline="0" dirty="0" smtClean="0"/>
              <a:t> images in the wavelet domain or the Fourier domain considering coefficients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we will focus on curvature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future: consider other goodness measures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81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</a:t>
            </a:r>
            <a:r>
              <a:rPr lang="en-US" baseline="0" dirty="0" smtClean="0"/>
              <a:t> reasons that we are considering curvature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is because the curvature image is less effected by noise than the image itself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other reason we are considering curvature is because a surface can be perfectly reconstructed from its level sets and if we view an image as a surface we can image that it, too, can be perfectly reconstructed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74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3/25/16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3/25/16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3/25/16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3/25/16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3/25/16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3/25/16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3/25/16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3/25/16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3/25/16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2.png"/><Relationship Id="rId5" Type="http://schemas.openxmlformats.org/officeDocument/2006/relationships/image" Target="../media/image80.png"/><Relationship Id="rId6" Type="http://schemas.openxmlformats.org/officeDocument/2006/relationships/image" Target="../media/image2.jpg"/><Relationship Id="rId7" Type="http://schemas.openxmlformats.org/officeDocument/2006/relationships/image" Target="../media/image13.jpg"/><Relationship Id="rId8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10009155" cy="33832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Optimality Bounds for Recovering Geometric Information in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3"/>
            <a:ext cx="9604310" cy="1140765"/>
          </a:xfrm>
        </p:spPr>
        <p:txBody>
          <a:bodyPr>
            <a:normAutofit/>
          </a:bodyPr>
          <a:lstStyle/>
          <a:p>
            <a:r>
              <a:rPr lang="en-US" dirty="0" smtClean="0"/>
              <a:t>By Brady Sheehan, Duquesne University</a:t>
            </a:r>
          </a:p>
          <a:p>
            <a:r>
              <a:rPr lang="en-US" dirty="0" smtClean="0"/>
              <a:t>Advised by Stacey Levine, Ph.D.</a:t>
            </a:r>
          </a:p>
          <a:p>
            <a:r>
              <a:rPr lang="en-US" dirty="0" smtClean="0"/>
              <a:t>February 20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Image Curvature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1201"/>
                <a:ext cx="6616959" cy="38099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There are multiple methods for defining the curvature of an image</a:t>
                </a:r>
              </a:p>
              <a:p>
                <a:pPr marL="0" indent="0">
                  <a:buNone/>
                </a:pPr>
                <a:r>
                  <a:rPr lang="en-US" dirty="0" smtClean="0"/>
                  <a:t>Here we will consider the curvature of the level lines of an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 smtClean="0"/>
                  <a:t> as </a:t>
                </a:r>
                <a:endParaRPr lang="en-US" sz="220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∙(</m:t>
                      </m:r>
                      <m:f>
                        <m:fPr>
                          <m:ctrlPr>
                            <a:rPr lang="bg-BG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</m:den>
                      </m:f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1201"/>
                <a:ext cx="6616959" cy="3809999"/>
              </a:xfrm>
              <a:blipFill rotWithShape="0">
                <a:blip r:embed="rId3"/>
                <a:stretch>
                  <a:fillRect l="-1014" t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359" y="495384"/>
            <a:ext cx="3653261" cy="2841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359" y="3586630"/>
            <a:ext cx="3681586" cy="245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8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Curvature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Question</a:t>
                </a:r>
                <a:r>
                  <a:rPr lang="en-US" dirty="0"/>
                  <a:t>: Can we </a:t>
                </a:r>
                <a:r>
                  <a:rPr lang="en-US" dirty="0" err="1"/>
                  <a:t>denoise</a:t>
                </a:r>
                <a:r>
                  <a:rPr lang="en-US" dirty="0"/>
                  <a:t> the curvature of the level lines of an image and reconstruct the image more effectively than just </a:t>
                </a:r>
                <a:r>
                  <a:rPr lang="en-US" dirty="0" err="1"/>
                  <a:t>denoising</a:t>
                </a:r>
                <a:r>
                  <a:rPr lang="en-US" dirty="0"/>
                  <a:t> the image itself?</a:t>
                </a:r>
              </a:p>
              <a:p>
                <a:pPr marL="0" indent="0">
                  <a:buNone/>
                </a:pPr>
                <a:r>
                  <a:rPr lang="en-US" u="sng" dirty="0"/>
                  <a:t>Curvature Denoising Framework</a:t>
                </a:r>
                <a:r>
                  <a:rPr lang="en-US" dirty="0"/>
                  <a:t>: given a noisy image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Denoise</a:t>
                </a:r>
                <a:r>
                  <a:rPr lang="en-US" dirty="0"/>
                  <a:t> the curvature of the level </a:t>
                </a:r>
                <a:r>
                  <a:rPr lang="en-US" dirty="0" smtClean="0"/>
                  <a:t>lines,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 smtClean="0"/>
                  <a:t>,</a:t>
                </a:r>
                <a:r>
                  <a:rPr lang="en-US" i="1" dirty="0"/>
                  <a:t> </a:t>
                </a:r>
                <a:r>
                  <a:rPr lang="en-US" dirty="0"/>
                  <a:t>to obtain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𝑑𝑒𝑛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a new image whose level line curvature matches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𝑑𝑒𝑛</m:t>
                        </m:r>
                      </m:sub>
                    </m:sSub>
                  </m:oMath>
                </a14:m>
                <a:r>
                  <a:rPr lang="en-US" dirty="0"/>
                  <a:t> and level line contrast matches the noisy image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the framework we will consider for the rest of the talk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98" t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31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Denoising Image Curvature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The curvature of the level lines of an image is not a linear operator and therefore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≠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err="1" smtClean="0"/>
                  <a:t>Matuk</a:t>
                </a:r>
                <a:r>
                  <a:rPr lang="en-US" dirty="0"/>
                  <a:t>, Levine, and </a:t>
                </a:r>
                <a:r>
                  <a:rPr lang="en-US" dirty="0" err="1" smtClean="0"/>
                  <a:t>Bartalmío</a:t>
                </a:r>
                <a:r>
                  <a:rPr lang="en-US" dirty="0" smtClean="0"/>
                  <a:t> showed that </a:t>
                </a:r>
                <a:r>
                  <a:rPr lang="en-US" dirty="0"/>
                  <a:t>t</a:t>
                </a:r>
                <a:r>
                  <a:rPr lang="en-US" dirty="0" smtClean="0"/>
                  <a:t>he distribution of the noise residual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, is not statistically different than the Laplace distribution </a:t>
                </a:r>
              </a:p>
              <a:p>
                <a:pPr marL="0" indent="0">
                  <a:buNone/>
                </a:pPr>
                <a:r>
                  <a:rPr lang="en-US" dirty="0" smtClean="0"/>
                  <a:t>Adapt existing algorithms for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image curvature by considering the noise as represented by the Laplace distribution: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;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den>
                    </m:f>
                    <m:sSup>
                      <m:sSupPr>
                        <m:ctrlPr>
                          <a:rPr lang="el-G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l-G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l-G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bg-BG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 −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den>
                        </m:f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estimators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</m:acc>
                      </m:e>
                    </m:nary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r>
                  <a:rPr 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𝑚𝑒𝑑𝑖𝑎𝑛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marL="45720" indent="0">
                  <a:buNone/>
                </a:pPr>
                <a:r>
                  <a:rPr lang="en-US" dirty="0" smtClean="0"/>
                  <a:t>One method: </a:t>
                </a:r>
                <a:r>
                  <a:rPr lang="en-US" dirty="0" err="1" smtClean="0"/>
                  <a:t>denoise</a:t>
                </a:r>
                <a:r>
                  <a:rPr lang="en-US" dirty="0" smtClean="0"/>
                  <a:t> with median filter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98" t="-1440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117265" y="31918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9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Reconstruction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Given the </a:t>
                </a:r>
                <a:r>
                  <a:rPr lang="en-US" dirty="0" err="1" smtClean="0"/>
                  <a:t>denoised</a:t>
                </a:r>
                <a:r>
                  <a:rPr lang="en-US" dirty="0" smtClean="0"/>
                  <a:t> curvature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𝑑𝑒𝑛</m:t>
                        </m:r>
                      </m:sub>
                    </m:sSub>
                  </m:oMath>
                </a14:m>
                <a:r>
                  <a:rPr lang="en-US" dirty="0" smtClean="0"/>
                  <a:t>, one reconstruction equation is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arg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charset="0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𝑑𝑒𝑛</m:t>
                            </m:r>
                          </m:sub>
                        </m:sSub>
                        <m:r>
                          <a:rPr lang="en-US">
                            <a:latin typeface="Cambria Math" charset="0"/>
                          </a:rPr>
                          <m:t>|</m:t>
                        </m:r>
                      </m:e>
                    </m:nary>
                    <m:r>
                      <a:rPr lang="en-US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bg-BG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𝑑𝑒𝑛</m:t>
                            </m:r>
                          </m:sub>
                        </m:sSub>
                        <m:r>
                          <a:rPr lang="en-US">
                            <a:latin typeface="Cambria Math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dirty="0" smtClean="0"/>
                  <a:t>  ensures that the the </a:t>
                </a:r>
                <a:r>
                  <a:rPr lang="en-US" dirty="0"/>
                  <a:t>curvature of its level </a:t>
                </a:r>
                <a:r>
                  <a:rPr lang="en-US" dirty="0" smtClean="0"/>
                  <a:t>lines,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 smtClean="0"/>
                  <a:t>, will approach that </a:t>
                </a:r>
                <a:r>
                  <a:rPr lang="en-US" dirty="0"/>
                  <a:t>of the </a:t>
                </a:r>
                <a:r>
                  <a:rPr lang="en-US" dirty="0" err="1"/>
                  <a:t>denoised</a:t>
                </a:r>
                <a:r>
                  <a:rPr lang="en-US" dirty="0"/>
                  <a:t> </a:t>
                </a:r>
                <a:r>
                  <a:rPr lang="en-US" dirty="0" smtClean="0"/>
                  <a:t>curvature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𝑑𝑒𝑛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r>
                  <a:rPr lang="en-US" dirty="0" smtClean="0"/>
                  <a:t> ensures that the average intensity values of the level lines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 smtClean="0"/>
                  <a:t> are close to those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413" t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69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for Image Quality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One measure of quality for an image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algorithm is the mean square error, MSE, defined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𝑀𝑆𝐸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̌"/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In general, a lower MSE will indicate better quality in the reconstruction</a:t>
                </a:r>
              </a:p>
              <a:p>
                <a:pPr marL="0" indent="0">
                  <a:buNone/>
                </a:pPr>
                <a:r>
                  <a:rPr lang="en-US" u="sng" dirty="0"/>
                  <a:t>Notation</a:t>
                </a:r>
                <a:r>
                  <a:rPr lang="en-US" dirty="0" smtClean="0"/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 smtClean="0"/>
                  <a:t> - center </a:t>
                </a:r>
                <a:r>
                  <a:rPr lang="en-US" dirty="0"/>
                  <a:t>pixel </a:t>
                </a:r>
                <a:r>
                  <a:rPr lang="en-US" dirty="0" smtClean="0"/>
                  <a:t>of </a:t>
                </a:r>
                <a:r>
                  <a:rPr lang="en-US" i="1" dirty="0" err="1"/>
                  <a:t>j</a:t>
                </a:r>
                <a:r>
                  <a:rPr lang="en-US" dirty="0" err="1"/>
                  <a:t>th</a:t>
                </a:r>
                <a:r>
                  <a:rPr lang="en-US" dirty="0"/>
                  <a:t> clean image </a:t>
                </a:r>
                <a:r>
                  <a:rPr lang="en-US" dirty="0" smtClean="0"/>
                  <a:t>patch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- center </a:t>
                </a:r>
                <a:r>
                  <a:rPr lang="en-US" dirty="0"/>
                  <a:t>pixel of the </a:t>
                </a:r>
                <a:r>
                  <a:rPr lang="en-US" i="1" dirty="0" err="1"/>
                  <a:t>j</a:t>
                </a:r>
                <a:r>
                  <a:rPr lang="en-US" dirty="0" err="1"/>
                  <a:t>th</a:t>
                </a:r>
                <a:r>
                  <a:rPr lang="en-US" dirty="0"/>
                  <a:t> estimated clean image </a:t>
                </a:r>
                <a:r>
                  <a:rPr lang="en-US" dirty="0" smtClean="0"/>
                  <a:t>patch</a:t>
                </a:r>
              </a:p>
              <a:p>
                <a:r>
                  <a:rPr 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M</a:t>
                </a:r>
                <a:r>
                  <a:rPr lang="en-US" dirty="0" smtClean="0"/>
                  <a:t>    - number of pixels</a:t>
                </a:r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98" t="-2240" b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0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for Bounding Natural Image Denoising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/>
                  <a:t>Determines bounds on an estimation of the MMSE for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an image with patch based methods </a:t>
                </a:r>
                <a:r>
                  <a:rPr lang="en-US" b="1" dirty="0" smtClean="0"/>
                  <a:t>without assuming any prior distribution </a:t>
                </a:r>
                <a:r>
                  <a:rPr lang="en-US" dirty="0" smtClean="0"/>
                  <a:t>of the images</a:t>
                </a:r>
              </a:p>
              <a:p>
                <a:pPr marL="0" indent="0">
                  <a:buNone/>
                </a:pPr>
                <a:r>
                  <a:rPr lang="en-US" u="sng" dirty="0" smtClean="0"/>
                  <a:t>Given: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,  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density of assumed clean patches, distribution unknown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, the density of noisy patches</a:t>
                </a:r>
              </a:p>
              <a:p>
                <a:pPr marL="0" indent="0">
                  <a:buNone/>
                </a:pPr>
                <a:r>
                  <a:rPr lang="en-US" u="sng" dirty="0" smtClean="0"/>
                  <a:t>Goal</a:t>
                </a:r>
                <a:r>
                  <a:rPr lang="en-US" dirty="0" smtClean="0"/>
                  <a:t>: Estimate bounds for the MMSE </a:t>
                </a:r>
                <a:r>
                  <a:rPr lang="en-US" dirty="0"/>
                  <a:t>of an image patch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𝑀𝑆𝐸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𝑑𝑦</m:t>
                        </m:r>
                      </m:e>
                    </m:nary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conditional variance,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conditional mean,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bg-BG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𝑑𝑥</m:t>
                    </m:r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444" t="-480" b="-14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7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for Bounding Natural Image Denoising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u="sng" dirty="0" smtClean="0">
                    <a:ea typeface="Cambria Math" charset="0"/>
                    <a:cs typeface="Cambria Math" charset="0"/>
                  </a:rPr>
                  <a:t>Given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:</a:t>
                </a:r>
              </a:p>
              <a:p>
                <a:r>
                  <a:rPr 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M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 clean and noisy pairs of patches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{(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)}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sup>
                    </m:sSubSup>
                  </m:oMath>
                </a14:m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N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 clean patches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, both independently randomly sampled from natural images </a:t>
                </a:r>
              </a:p>
              <a:p>
                <a:pPr marL="0" indent="0">
                  <a:buNone/>
                </a:pPr>
                <a:r>
                  <a:rPr lang="en-US" dirty="0" smtClean="0">
                    <a:ea typeface="Cambria Math" charset="0"/>
                    <a:cs typeface="Cambria Math" charset="0"/>
                  </a:rPr>
                  <a:t>Bound MMSE:</a:t>
                </a:r>
                <a:r>
                  <a:rPr 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𝑀𝑀𝑆𝐸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  <m:sup/>
                            </m:sSub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𝑀𝑀𝑆𝐸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Conditional variance and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)=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bg-BG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is-I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f>
                          <m:fPr>
                            <m:ctrlPr>
                              <a:rPr lang="bg-BG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is-I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  <m:sup/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)=</m:t>
                    </m:r>
                    <m:f>
                      <m:fPr>
                        <m:ctrlP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bg-BG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is-I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  <m:sup/>
                            </m:sSup>
                          </m:e>
                        </m:nary>
                      </m:num>
                      <m:den>
                        <m:f>
                          <m:fPr>
                            <m:ctrlPr>
                              <a:rPr lang="bg-BG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is-I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 </m:t>
                                </m:r>
                              </m:e>
                              <m:sup/>
                            </m:sSup>
                          </m:e>
                        </m:nary>
                      </m:den>
                    </m:f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Gaussian noise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2D2E2D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2D2E2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2D2E2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2D2E2D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2D2E2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2D2E2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sSup>
                      <m:sSupPr>
                        <m:ctrlPr>
                          <a:rPr lang="el-GR" i="1" smtClean="0">
                            <a:solidFill>
                              <a:srgbClr val="2D2E2D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smtClean="0">
                            <a:solidFill>
                              <a:srgbClr val="2D2E2D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l-GR" i="1" smtClean="0">
                            <a:solidFill>
                              <a:srgbClr val="2D2E2D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i="1"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</a:rPr>
                                              <m:t> −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sup>
                    </m:sSup>
                    <m:r>
                      <a:rPr lang="en-US" b="0" i="0" smtClean="0">
                        <a:latin typeface="Cambria Math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d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D2E2D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2D2E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2D2E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variance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ea typeface="Cambria Math" charset="0"/>
                    <a:cs typeface="Cambria Math" charset="0"/>
                  </a:rPr>
                  <a:t>Levin and Nadler showed that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𝑀𝑀𝑆𝐸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𝑀𝑀𝑆𝐸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will provide upper and lower bounds on the true MMSE</a:t>
                </a:r>
              </a:p>
              <a:p>
                <a:pPr marL="0" indent="0">
                  <a:buNone/>
                </a:pPr>
                <a:endParaRPr lang="en-US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444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47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Work: Proposed Framework for Bounding Curvature Denoising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ea typeface="Cambria Math" charset="0"/>
                    <a:cs typeface="Cambria Math" charset="0"/>
                  </a:rPr>
                  <a:t>Rather than consider Gaussian noise, we need to consider Laplace noise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𝑀𝑀𝑆𝐸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</m:sup>
                    </m:sSub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))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𝑐</m:t>
                                    </m:r>
                                  </m:sub>
                                  <m:sup/>
                                </m:sSub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𝑀𝑀𝑆𝐸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sup>
                    </m:sSub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)=</m:t>
                    </m:r>
                    <m:f>
                      <m:fPr>
                        <m:ctrlP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bg-BG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is-I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f>
                          <m:fPr>
                            <m:ctrlPr>
                              <a:rPr lang="bg-BG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is-I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)|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))</m:t>
                                </m:r>
                              </m:e>
                              <m:sup/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bg-BG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is-I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))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f>
                          <m:fPr>
                            <m:ctrlPr>
                              <a:rPr lang="bg-BG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is-I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 </m:t>
                                </m:r>
                              </m:e>
                              <m:sup/>
                            </m:sSup>
                          </m:e>
                        </m:nary>
                      </m:den>
                    </m:f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Laplace noise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</m:acc>
                      </m:den>
                    </m:f>
                    <m:sSup>
                      <m:sSupPr>
                        <m:ctrlPr>
                          <a:rPr lang="el-G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l-G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l-G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</m:sup>
                    </m:sSup>
                    <m:f>
                      <m:fPr>
                        <m:ctrlP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bg-BG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𝑚𝑒𝑑𝑖𝑎𝑛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Υ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is the number of pixels</a:t>
                </a: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98" t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9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Work: Proposed Framework for Bounding Curvature Denoising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u="sng" dirty="0" smtClean="0">
                    <a:ea typeface="Cambria Math" charset="0"/>
                    <a:cs typeface="Cambria Math" charset="0"/>
                  </a:rPr>
                  <a:t>Experiment:</a:t>
                </a: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Gather a set of assumed clean images (~20,000) and preprocess them</a:t>
                </a:r>
              </a:p>
              <a:p>
                <a:pPr lvl="1"/>
                <a:r>
                  <a:rPr lang="en-US" dirty="0" smtClean="0">
                    <a:ea typeface="Cambria Math" charset="0"/>
                    <a:cs typeface="Cambria Math" charset="0"/>
                  </a:rPr>
                  <a:t>Sample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image patches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Gather another set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M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image patches (~2,000)</a:t>
                </a:r>
              </a:p>
              <a:p>
                <a:pPr lvl="1"/>
                <a:r>
                  <a:rPr lang="en-US" dirty="0" smtClean="0">
                    <a:ea typeface="Cambria Math" charset="0"/>
                    <a:cs typeface="Cambria Math" charset="0"/>
                  </a:rPr>
                  <a:t>duplicate them and add noise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</a:rPr>
                      <m:t>(0,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{(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)}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sup>
                    </m:sSubSup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For each combination of path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and variance</a:t>
                </a:r>
              </a:p>
              <a:p>
                <a:pPr lvl="1"/>
                <a:r>
                  <a:rPr lang="en-US" dirty="0" smtClean="0">
                    <a:ea typeface="Cambria Math" charset="0"/>
                    <a:cs typeface="Cambria Math" charset="0"/>
                  </a:rPr>
                  <a:t>Compute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𝑀𝑀𝑆𝐸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</m:sup>
                    </m:sSubSup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𝑀𝑀𝑆𝐸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sup>
                    </m:sSubSup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98" t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23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Computationally expensive</a:t>
                </a:r>
              </a:p>
              <a:p>
                <a:pPr marL="0" indent="0">
                  <a:buNone/>
                </a:pPr>
                <a:r>
                  <a:rPr lang="en-US" dirty="0" smtClean="0"/>
                  <a:t>Since </a:t>
                </a:r>
                <a:r>
                  <a:rPr lang="en-US" dirty="0"/>
                  <a:t>this experiment is different than the one performed by Levin and Nadler, </a:t>
                </a:r>
                <a:r>
                  <a:rPr lang="en-US" dirty="0" smtClean="0"/>
                  <a:t>the size of the sets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{(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)}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dirty="0" smtClean="0"/>
                  <a:t> may need to be adjusted</a:t>
                </a:r>
              </a:p>
              <a:p>
                <a:pPr lvl="1"/>
                <a:r>
                  <a:rPr lang="en-US" dirty="0" smtClean="0"/>
                  <a:t>One </a:t>
                </a:r>
                <a:r>
                  <a:rPr lang="en-US" dirty="0"/>
                  <a:t>such adjustment could be performing the experiment for smaller values of N and computing multiple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𝑀𝑀𝑆𝐸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</m:sup>
                    </m:sSubSup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𝑀𝑀𝑆𝐸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/>
                  <a:t>values and averaging them. </a:t>
                </a:r>
                <a:endParaRPr lang="en-US" dirty="0" smtClean="0"/>
              </a:p>
              <a:p>
                <a:pPr marL="45720" indent="0">
                  <a:buNone/>
                </a:pPr>
                <a:r>
                  <a:rPr lang="en-US" dirty="0" smtClean="0"/>
                  <a:t>Preprocessing the image data</a:t>
                </a:r>
                <a:endParaRPr lang="en-US" dirty="0"/>
              </a:p>
              <a:p>
                <a:endParaRPr lang="en-US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98" t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91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0" y="1981199"/>
            <a:ext cx="9601200" cy="3810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47800" y="2133599"/>
            <a:ext cx="9601200" cy="3810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Problem Formulation and Image Curvature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Computing Curvature of level lines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Curvature Denoising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Image Reconstruction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Framework for Bounding Natural Image Denoising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Current Work: Adaptation to Curvature</a:t>
            </a:r>
          </a:p>
        </p:txBody>
      </p:sp>
    </p:spTree>
    <p:extLst>
      <p:ext uri="{BB962C8B-B14F-4D97-AF65-F5344CB8AC3E}">
        <p14:creationId xmlns:p14="http://schemas.microsoft.com/office/powerpoint/2010/main" val="24796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0" y="1981199"/>
            <a:ext cx="9601200" cy="3810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47800" y="2133599"/>
            <a:ext cx="9601200" cy="3810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</a:t>
            </a:r>
            <a:r>
              <a:rPr lang="en-US" dirty="0"/>
              <a:t>. Levin and B. Nadler, “Natural image </a:t>
            </a:r>
            <a:r>
              <a:rPr lang="en-US" dirty="0" err="1"/>
              <a:t>denoising</a:t>
            </a:r>
            <a:r>
              <a:rPr lang="en-US" dirty="0"/>
              <a:t>: Optimality and inherent bounds,” in Computer Vision and Pattern Recognition (CVPR), 2011 IEEE Conference on. IEEE, 2011, pp. 2833–2840.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</a:t>
            </a:r>
            <a:r>
              <a:rPr lang="en-US" dirty="0"/>
              <a:t>. </a:t>
            </a:r>
            <a:r>
              <a:rPr lang="en-US" dirty="0" err="1"/>
              <a:t>Bertalmío</a:t>
            </a:r>
            <a:r>
              <a:rPr lang="en-US" dirty="0"/>
              <a:t> and S. Levine, Denoising an Image by Denoising Its Curvature Image, SIAM J. Imaging Sciences, Vol.7, pp. 187-211 (</a:t>
            </a:r>
            <a:r>
              <a:rPr lang="en-US" dirty="0" smtClean="0"/>
              <a:t>2014).</a:t>
            </a:r>
          </a:p>
          <a:p>
            <a:pPr marL="0" indent="0">
              <a:buNone/>
            </a:pPr>
            <a:r>
              <a:rPr lang="en-US" dirty="0" err="1" smtClean="0"/>
              <a:t>LabelMe</a:t>
            </a:r>
            <a:r>
              <a:rPr lang="en-US" dirty="0"/>
              <a:t>: A Database and Web-based Tool for Image Annotation. B. Russell, A. </a:t>
            </a:r>
            <a:r>
              <a:rPr lang="en-US" dirty="0" err="1"/>
              <a:t>Torralba</a:t>
            </a:r>
            <a:r>
              <a:rPr lang="en-US" dirty="0"/>
              <a:t>, K. Murphy, W. T. Freeman. International Journal of Computer Vision, pages 157-173, Volume 77, Numbers 1-3, May, 2008. </a:t>
            </a:r>
          </a:p>
          <a:p>
            <a:pPr marL="0" indent="0">
              <a:buNone/>
            </a:pPr>
            <a:r>
              <a:rPr lang="en-US" dirty="0" smtClean="0"/>
              <a:t>J</a:t>
            </a:r>
            <a:r>
              <a:rPr lang="en-US" dirty="0"/>
              <a:t>. </a:t>
            </a:r>
            <a:r>
              <a:rPr lang="en-US" dirty="0" err="1"/>
              <a:t>Matuk</a:t>
            </a:r>
            <a:r>
              <a:rPr lang="en-US" dirty="0"/>
              <a:t>, S. Levine, and M. </a:t>
            </a:r>
            <a:r>
              <a:rPr lang="en-US" dirty="0" err="1"/>
              <a:t>Bertalmío</a:t>
            </a:r>
            <a:r>
              <a:rPr lang="en-US" dirty="0"/>
              <a:t>, The Curvature Noise Distribution and Applications, 2016. In </a:t>
            </a:r>
            <a:r>
              <a:rPr lang="en-US" dirty="0" smtClean="0"/>
              <a:t>Review.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Clean Images and Good Geometry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97565" y="6266753"/>
            <a:ext cx="9604310" cy="422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97565" y="6233064"/>
            <a:ext cx="11196758" cy="422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44" y="2080477"/>
            <a:ext cx="4825549" cy="3753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63" y="2050978"/>
            <a:ext cx="4147457" cy="377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State of the Art Denoising Methods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97565" y="6266753"/>
            <a:ext cx="9604310" cy="422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97565" y="6233064"/>
            <a:ext cx="11196758" cy="422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Images credit</a:t>
            </a:r>
            <a:r>
              <a:rPr lang="en-US" sz="1400" dirty="0"/>
              <a:t>: http://r0k.us/graphics/kodak/    Algorithm </a:t>
            </a:r>
            <a:r>
              <a:rPr lang="en-US" sz="1400" dirty="0" smtClean="0"/>
              <a:t>credit</a:t>
            </a:r>
            <a:r>
              <a:rPr lang="en-US" sz="1400" dirty="0"/>
              <a:t>: http://</a:t>
            </a:r>
            <a:r>
              <a:rPr lang="en-US" sz="1400" dirty="0" err="1"/>
              <a:t>demo.ipol.im</a:t>
            </a:r>
            <a:r>
              <a:rPr lang="en-US" sz="1400" dirty="0"/>
              <a:t>/demo/l_bm3d/ 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9601200" cy="3810001"/>
          </a:xfrm>
        </p:spPr>
        <p:txBody>
          <a:bodyPr/>
          <a:lstStyle/>
          <a:p>
            <a:r>
              <a:rPr lang="en-US" dirty="0" smtClean="0"/>
              <a:t>BM3D is a well-known, state of the art </a:t>
            </a:r>
            <a:r>
              <a:rPr lang="en-US" dirty="0" err="1" smtClean="0"/>
              <a:t>denoising</a:t>
            </a:r>
            <a:r>
              <a:rPr lang="en-US" dirty="0" smtClean="0"/>
              <a:t> algorithm (but it’s not perfect!)</a:t>
            </a:r>
          </a:p>
          <a:p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7" r="49022" b="18631"/>
          <a:stretch/>
        </p:blipFill>
        <p:spPr>
          <a:xfrm>
            <a:off x="633606" y="2707082"/>
            <a:ext cx="3152446" cy="2887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34258" y="5710539"/>
                <a:ext cx="21511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Noisy Image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 smtClean="0"/>
                  <a:t>= 15</a:t>
                </a:r>
                <a:endParaRPr lang="en-US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258" y="5710539"/>
                <a:ext cx="2151141" cy="307777"/>
              </a:xfrm>
              <a:prstGeom prst="rect">
                <a:avLst/>
              </a:prstGeom>
              <a:blipFill rotWithShape="0">
                <a:blip r:embed="rId4"/>
                <a:stretch>
                  <a:fillRect t="-84000" b="-1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5355291" y="5719730"/>
            <a:ext cx="137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Original image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9356540" y="5715563"/>
            <a:ext cx="137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BM3D Result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8" r="48366" b="19318"/>
          <a:stretch/>
        </p:blipFill>
        <p:spPr>
          <a:xfrm>
            <a:off x="4356602" y="2707083"/>
            <a:ext cx="3234378" cy="28962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8" r="48580" b="19318"/>
          <a:stretch/>
        </p:blipFill>
        <p:spPr>
          <a:xfrm>
            <a:off x="8332307" y="2707084"/>
            <a:ext cx="3261918" cy="293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3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State of the Art Denoising Methods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97565" y="6266753"/>
            <a:ext cx="9604310" cy="422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97565" y="6233064"/>
            <a:ext cx="11196758" cy="422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Images credit</a:t>
            </a:r>
            <a:r>
              <a:rPr lang="en-US" sz="1400" dirty="0"/>
              <a:t>: http://r0k.us/graphics/kodak/    Algorithm </a:t>
            </a:r>
            <a:r>
              <a:rPr lang="en-US" sz="1400" dirty="0" smtClean="0"/>
              <a:t>credit</a:t>
            </a:r>
            <a:r>
              <a:rPr lang="en-US" sz="1400" dirty="0"/>
              <a:t>: http://</a:t>
            </a:r>
            <a:r>
              <a:rPr lang="en-US" sz="1400" dirty="0" err="1"/>
              <a:t>demo.ipol.im</a:t>
            </a:r>
            <a:r>
              <a:rPr lang="en-US" sz="1400" dirty="0"/>
              <a:t>/demo/l_bm3d/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34513" y="5820425"/>
            <a:ext cx="137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Original image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8120781" y="5820424"/>
            <a:ext cx="137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BM3D Result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58" y="1765886"/>
            <a:ext cx="4660775" cy="3937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228" y="1765886"/>
            <a:ext cx="5024728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7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an Image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295400" y="1981199"/>
                <a:ext cx="9601200" cy="38100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Image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>
                  <a:buClr>
                    <a:srgbClr val="D15A3E"/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 smtClean="0"/>
                  <a:t>: pixel location</a:t>
                </a:r>
              </a:p>
              <a:p>
                <a:pPr lvl="1">
                  <a:buClr>
                    <a:srgbClr val="D15A3E"/>
                  </a:buClr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 smtClean="0"/>
                  <a:t>: intensity value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95400" y="1981199"/>
                <a:ext cx="9601200" cy="3810001"/>
              </a:xfrm>
              <a:blipFill rotWithShape="0">
                <a:blip r:embed="rId3"/>
                <a:stretch>
                  <a:fillRect l="-698" t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003085" y="3781500"/>
            <a:ext cx="10175522" cy="1906438"/>
            <a:chOff x="1003085" y="3781500"/>
            <a:chExt cx="10175522" cy="1906438"/>
          </a:xfrm>
        </p:grpSpPr>
        <p:sp>
          <p:nvSpPr>
            <p:cNvPr id="9" name="Right Arrow 8"/>
            <p:cNvSpPr/>
            <p:nvPr/>
          </p:nvSpPr>
          <p:spPr>
            <a:xfrm>
              <a:off x="3739184" y="4386155"/>
              <a:ext cx="1397000" cy="698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l="9785" t="5687" r="7574" b="5903"/>
            <a:stretch/>
          </p:blipFill>
          <p:spPr>
            <a:xfrm>
              <a:off x="1003085" y="3781500"/>
              <a:ext cx="2376073" cy="190643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8279" y="3886199"/>
              <a:ext cx="5560328" cy="169515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3803" r="2720" b="2405"/>
          <a:stretch/>
        </p:blipFill>
        <p:spPr>
          <a:xfrm>
            <a:off x="7185660" y="622669"/>
            <a:ext cx="3851944" cy="292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1201"/>
                <a:ext cx="5330252" cy="380999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 noisy image      can be written as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the clean image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~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(0,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Goal: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/>
                  <a:t> by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 smtClean="0"/>
                  <a:t> to obtain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1201"/>
                <a:ext cx="5330252" cy="3809999"/>
              </a:xfrm>
              <a:blipFill rotWithShape="0">
                <a:blip r:embed="rId3"/>
                <a:stretch>
                  <a:fillRect l="-1030" t="-1440" r="-2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691" y="2463065"/>
            <a:ext cx="1837838" cy="3675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46373" y="1969569"/>
                <a:ext cx="72991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373" y="1969569"/>
                <a:ext cx="729916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419" y="2995581"/>
            <a:ext cx="2991574" cy="2991574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8237765" y="1087423"/>
            <a:ext cx="1208314" cy="111763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092" y="622470"/>
            <a:ext cx="2070799" cy="2070799"/>
          </a:xfrm>
          <a:prstGeom prst="rect">
            <a:avLst/>
          </a:prstGeom>
        </p:spPr>
      </p:pic>
      <p:sp>
        <p:nvSpPr>
          <p:cNvPr id="14" name="Equal 13"/>
          <p:cNvSpPr/>
          <p:nvPr/>
        </p:nvSpPr>
        <p:spPr>
          <a:xfrm>
            <a:off x="6699751" y="3886200"/>
            <a:ext cx="1583871" cy="99604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78" y="576132"/>
            <a:ext cx="2163474" cy="216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“Is Denoising Dead</a:t>
            </a:r>
            <a:r>
              <a:rPr lang="en-US" dirty="0"/>
              <a:t>?”</a:t>
            </a:r>
            <a:r>
              <a:rPr lang="en-US" sz="3000" baseline="60000" dirty="0" smtClean="0"/>
              <a:t>1</a:t>
            </a:r>
            <a:r>
              <a:rPr lang="en-US" sz="1200" b="0" dirty="0">
                <a:solidFill>
                  <a:srgbClr val="2D2E2D">
                    <a:lumMod val="50000"/>
                    <a:lumOff val="50000"/>
                  </a:srgbClr>
                </a:solidFill>
              </a:rPr>
              <a:t/>
            </a:r>
            <a:br>
              <a:rPr lang="en-US" sz="1200" b="0" dirty="0">
                <a:solidFill>
                  <a:srgbClr val="2D2E2D">
                    <a:lumMod val="50000"/>
                    <a:lumOff val="50000"/>
                  </a:srgbClr>
                </a:solidFill>
              </a:rPr>
            </a:br>
            <a:endParaRPr lang="en-US" baseline="6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Question</a:t>
                </a:r>
                <a:r>
                  <a:rPr lang="en-US" dirty="0" smtClean="0"/>
                  <a:t>: How well can any patch based method estimate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Levin and Nadler found that state of the art patched based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algorithms are nearing optimality with respect to mean square error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u="sng" dirty="0" smtClean="0"/>
                  <a:t>Current Questions</a:t>
                </a:r>
                <a:r>
                  <a:rPr lang="en-US" dirty="0" smtClean="0"/>
                  <a:t>: </a:t>
                </a:r>
              </a:p>
              <a:p>
                <a:r>
                  <a:rPr lang="en-US" dirty="0" smtClean="0"/>
                  <a:t>What other features could we consider in the image instead of only working with the image itself? </a:t>
                </a:r>
              </a:p>
              <a:p>
                <a:pPr lvl="1"/>
                <a:r>
                  <a:rPr lang="en-US" dirty="0" smtClean="0"/>
                  <a:t>Wavelet coefficients, Fourier coefficients, Curvature</a:t>
                </a:r>
              </a:p>
              <a:p>
                <a:r>
                  <a:rPr lang="en-US" dirty="0" smtClean="0"/>
                  <a:t>Are there other measures of goodness for the quality of the reconstruction that we can improve upon?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98" t="-1440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aseline="70000" dirty="0" smtClean="0">
                <a:solidFill>
                  <a:srgbClr val="D15B3E"/>
                </a:solidFill>
              </a:rPr>
              <a:t>1</a:t>
            </a:r>
            <a:r>
              <a:rPr lang="en-US" sz="1400" dirty="0" smtClean="0">
                <a:solidFill>
                  <a:srgbClr val="D15B3E"/>
                </a:solidFill>
              </a:rPr>
              <a:t> Chatterjee </a:t>
            </a:r>
            <a:r>
              <a:rPr lang="en-US" sz="1400" dirty="0">
                <a:solidFill>
                  <a:srgbClr val="D15B3E"/>
                </a:solidFill>
              </a:rPr>
              <a:t>and </a:t>
            </a:r>
            <a:r>
              <a:rPr lang="en-US" sz="1400" dirty="0" err="1" smtClean="0">
                <a:solidFill>
                  <a:srgbClr val="D15B3E"/>
                </a:solidFill>
              </a:rPr>
              <a:t>Millanfar</a:t>
            </a:r>
            <a:r>
              <a:rPr lang="en-US" sz="1400" b="1" dirty="0" smtClean="0">
                <a:solidFill>
                  <a:srgbClr val="D15B3E"/>
                </a:solidFill>
              </a:rPr>
              <a:t> </a:t>
            </a:r>
            <a:endParaRPr lang="en-US" sz="1400" dirty="0">
              <a:solidFill>
                <a:srgbClr val="D15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79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Curvature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Motivation</a:t>
            </a:r>
            <a:r>
              <a:rPr lang="en-US" dirty="0" smtClean="0"/>
              <a:t>: </a:t>
            </a:r>
          </a:p>
          <a:p>
            <a:r>
              <a:rPr lang="en-US" dirty="0" smtClean="0"/>
              <a:t>It was shown by Levine and </a:t>
            </a:r>
            <a:r>
              <a:rPr lang="en-US" dirty="0" err="1"/>
              <a:t>Bertalmío</a:t>
            </a:r>
            <a:r>
              <a:rPr lang="en-US" dirty="0"/>
              <a:t> that </a:t>
            </a:r>
            <a:r>
              <a:rPr lang="en-US" dirty="0" smtClean="0"/>
              <a:t>when an image is corrupted by noise, the curvature image is less effected by it</a:t>
            </a:r>
          </a:p>
          <a:p>
            <a:r>
              <a:rPr lang="en-US" dirty="0" smtClean="0"/>
              <a:t>An image can be perfectly reconstructed from its level lines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484" y="312738"/>
            <a:ext cx="3251038" cy="21673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484" y="3823341"/>
            <a:ext cx="3251038" cy="21673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" t="4199" r="3327" b="2625"/>
          <a:stretch/>
        </p:blipFill>
        <p:spPr>
          <a:xfrm>
            <a:off x="1075186" y="3823341"/>
            <a:ext cx="2838933" cy="21673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019" y="3823341"/>
            <a:ext cx="2705961" cy="216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0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1727</Words>
  <Application>Microsoft Macintosh PowerPoint</Application>
  <PresentationFormat>Widescreen</PresentationFormat>
  <Paragraphs>230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Cambria Math</vt:lpstr>
      <vt:lpstr>Arial</vt:lpstr>
      <vt:lpstr>Diamond Grid 16x9</vt:lpstr>
      <vt:lpstr>Optimality Bounds for Recovering Geometric Information in Images</vt:lpstr>
      <vt:lpstr>Outline</vt:lpstr>
      <vt:lpstr>Motivation: Clean Images and Good Geometry</vt:lpstr>
      <vt:lpstr>Motivation: State of the Art Denoising Methods</vt:lpstr>
      <vt:lpstr>Motivation: State of the Art Denoising Methods</vt:lpstr>
      <vt:lpstr>Representing an Image</vt:lpstr>
      <vt:lpstr>Problem Formulation</vt:lpstr>
      <vt:lpstr>“Is Denoising Dead?”1 </vt:lpstr>
      <vt:lpstr>Image Curvature </vt:lpstr>
      <vt:lpstr>Computing Image Curvature </vt:lpstr>
      <vt:lpstr>Image Curvature </vt:lpstr>
      <vt:lpstr>Denoising Image Curvature </vt:lpstr>
      <vt:lpstr>Image Reconstruction</vt:lpstr>
      <vt:lpstr>Metrics for Image Quality</vt:lpstr>
      <vt:lpstr>Framework for Bounding Natural Image Denoising</vt:lpstr>
      <vt:lpstr>Framework for Bounding Natural Image Denoising</vt:lpstr>
      <vt:lpstr>Current Work: Proposed Framework for Bounding Curvature Denoising</vt:lpstr>
      <vt:lpstr>Current Work: Proposed Framework for Bounding Curvature Denoising</vt:lpstr>
      <vt:lpstr>Challenges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2015-04-07T00:04:45Z</dcterms:created>
  <dcterms:modified xsi:type="dcterms:W3CDTF">2016-03-25T19:09:03Z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